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61" r:id="rId5"/>
    <p:sldId id="258" r:id="rId6"/>
    <p:sldId id="259" r:id="rId7"/>
    <p:sldId id="262" r:id="rId8"/>
    <p:sldId id="263"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556" autoAdjust="0"/>
  </p:normalViewPr>
  <p:slideViewPr>
    <p:cSldViewPr snapToGrid="0">
      <p:cViewPr varScale="1">
        <p:scale>
          <a:sx n="35" d="100"/>
          <a:sy n="35" d="100"/>
        </p:scale>
        <p:origin x="18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5C64C-7CC9-448D-A4A9-AC646DFB12D5}" type="datetimeFigureOut">
              <a:rPr lang="sv-SE" smtClean="0"/>
              <a:t>2026-04-10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A7D4A-F229-4043-829F-9487717D44F3}" type="slidenum">
              <a:rPr lang="sv-SE" smtClean="0"/>
              <a:t>‹#›</a:t>
            </a:fld>
            <a:endParaRPr lang="sv-SE"/>
          </a:p>
        </p:txBody>
      </p:sp>
    </p:spTree>
    <p:extLst>
      <p:ext uri="{BB962C8B-B14F-4D97-AF65-F5344CB8AC3E}">
        <p14:creationId xmlns:p14="http://schemas.microsoft.com/office/powerpoint/2010/main" val="166024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Slagen flinta</a:t>
            </a:r>
          </a:p>
          <a:p>
            <a:r>
              <a:rPr lang="sv-SE" dirty="0"/>
              <a:t>Flinta har används från stenåldern. </a:t>
            </a:r>
            <a:r>
              <a:rPr lang="sv-SE" sz="1200" b="0" i="0" kern="1200" dirty="0">
                <a:solidFill>
                  <a:schemeClr val="tx1"/>
                </a:solidFill>
                <a:effectLst/>
                <a:latin typeface="+mn-lt"/>
                <a:ea typeface="+mn-ea"/>
                <a:cs typeface="+mn-cs"/>
              </a:rPr>
              <a:t>Att flinta stenarna är slagna, betyder att en människa har slagit stenen till en speciell form. Flinta användes till många olika saker, de kunde vara skärredskap som en kniv eller skära. De kunde tillsammans med stål användas för att göra upp eld. För när en </a:t>
            </a:r>
            <a:r>
              <a:rPr lang="sv-SE" sz="1200" b="0" i="0" kern="1200" dirty="0" err="1">
                <a:solidFill>
                  <a:schemeClr val="tx1"/>
                </a:solidFill>
                <a:effectLst/>
                <a:latin typeface="+mn-lt"/>
                <a:ea typeface="+mn-ea"/>
                <a:cs typeface="+mn-cs"/>
              </a:rPr>
              <a:t>flintasten</a:t>
            </a:r>
            <a:r>
              <a:rPr lang="sv-SE" sz="1200" b="0" i="0" kern="1200" dirty="0">
                <a:solidFill>
                  <a:schemeClr val="tx1"/>
                </a:solidFill>
                <a:effectLst/>
                <a:latin typeface="+mn-lt"/>
                <a:ea typeface="+mn-ea"/>
                <a:cs typeface="+mn-cs"/>
              </a:rPr>
              <a:t> slås mot ett stål så skapas gnistor. </a:t>
            </a:r>
            <a:r>
              <a:rPr lang="sv-SE" dirty="0"/>
              <a:t>Denna kommer från en brandgrav från bronsåldern. Fyndet kan dock vara äldre än så.</a:t>
            </a:r>
          </a:p>
          <a:p>
            <a:r>
              <a:rPr lang="sv-SE" dirty="0"/>
              <a:t>Länk till bilden på Stockholmskällan: https://stockholmskallan.stockholm.se/post/4274</a:t>
            </a:r>
          </a:p>
        </p:txBody>
      </p:sp>
      <p:sp>
        <p:nvSpPr>
          <p:cNvPr id="4" name="Platshållare för bildnummer 3"/>
          <p:cNvSpPr>
            <a:spLocks noGrp="1"/>
          </p:cNvSpPr>
          <p:nvPr>
            <p:ph type="sldNum" sz="quarter" idx="5"/>
          </p:nvPr>
        </p:nvSpPr>
        <p:spPr/>
        <p:txBody>
          <a:bodyPr/>
          <a:lstStyle/>
          <a:p>
            <a:fld id="{D70A7D4A-F229-4043-829F-9487717D44F3}" type="slidenum">
              <a:rPr lang="sv-SE" smtClean="0"/>
              <a:t>2</a:t>
            </a:fld>
            <a:endParaRPr lang="sv-SE"/>
          </a:p>
        </p:txBody>
      </p:sp>
    </p:spTree>
    <p:extLst>
      <p:ext uri="{BB962C8B-B14F-4D97-AF65-F5344CB8AC3E}">
        <p14:creationId xmlns:p14="http://schemas.microsoft.com/office/powerpoint/2010/main" val="230506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Kärl av keramik som hittats i en grav från bronsåldern.</a:t>
            </a:r>
          </a:p>
          <a:p>
            <a:r>
              <a:rPr lang="sv-SE" dirty="0"/>
              <a:t>Länk till bilden i Stockholmskällan: https://stockholmskallan.stockholm.se/post/4331</a:t>
            </a:r>
          </a:p>
        </p:txBody>
      </p:sp>
      <p:sp>
        <p:nvSpPr>
          <p:cNvPr id="4" name="Platshållare för bildnummer 3"/>
          <p:cNvSpPr>
            <a:spLocks noGrp="1"/>
          </p:cNvSpPr>
          <p:nvPr>
            <p:ph type="sldNum" sz="quarter" idx="5"/>
          </p:nvPr>
        </p:nvSpPr>
        <p:spPr/>
        <p:txBody>
          <a:bodyPr/>
          <a:lstStyle/>
          <a:p>
            <a:fld id="{D70A7D4A-F229-4043-829F-9487717D44F3}" type="slidenum">
              <a:rPr lang="sv-SE" smtClean="0"/>
              <a:t>3</a:t>
            </a:fld>
            <a:endParaRPr lang="sv-SE"/>
          </a:p>
        </p:txBody>
      </p:sp>
    </p:spTree>
    <p:extLst>
      <p:ext uri="{BB962C8B-B14F-4D97-AF65-F5344CB8AC3E}">
        <p14:creationId xmlns:p14="http://schemas.microsoft.com/office/powerpoint/2010/main" val="3422635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Skålgropar i Högalidsparken</a:t>
            </a:r>
          </a:p>
          <a:p>
            <a:r>
              <a:rPr lang="sv-SE" dirty="0"/>
              <a:t>Skålgropar är små gropar i berget som knackades in under bronsåldern för 4000 till 2500 år och under äldre järnålder 2500 till 1500 år sedan och tolkas ha använts som en del i en fruktbarhetskult.</a:t>
            </a:r>
          </a:p>
          <a:p>
            <a:endParaRPr lang="sv-SE" dirty="0"/>
          </a:p>
          <a:p>
            <a:r>
              <a:rPr lang="sv-SE" dirty="0"/>
              <a:t>Här i finns 24 skålgropar och andra figurer. Skålgroparna har en diameter på 4-8 cm och ett djup som varierar mellan 0,5 till 2 cm. Symbolerna är formade som ett S, en droppe, en cirkel och ett kors.</a:t>
            </a:r>
          </a:p>
          <a:p>
            <a:endParaRPr lang="sv-SE" dirty="0"/>
          </a:p>
          <a:p>
            <a:r>
              <a:rPr lang="sv-SE" dirty="0"/>
              <a:t>Skålgropar är den vanligaste formen av hällristningar i Sverige.</a:t>
            </a:r>
          </a:p>
        </p:txBody>
      </p:sp>
      <p:sp>
        <p:nvSpPr>
          <p:cNvPr id="4" name="Platshållare för bildnummer 3"/>
          <p:cNvSpPr>
            <a:spLocks noGrp="1"/>
          </p:cNvSpPr>
          <p:nvPr>
            <p:ph type="sldNum" sz="quarter" idx="5"/>
          </p:nvPr>
        </p:nvSpPr>
        <p:spPr/>
        <p:txBody>
          <a:bodyPr/>
          <a:lstStyle/>
          <a:p>
            <a:fld id="{D70A7D4A-F229-4043-829F-9487717D44F3}" type="slidenum">
              <a:rPr lang="sv-SE" smtClean="0"/>
              <a:t>4</a:t>
            </a:fld>
            <a:endParaRPr lang="sv-SE"/>
          </a:p>
        </p:txBody>
      </p:sp>
    </p:spTree>
    <p:extLst>
      <p:ext uri="{BB962C8B-B14F-4D97-AF65-F5344CB8AC3E}">
        <p14:creationId xmlns:p14="http://schemas.microsoft.com/office/powerpoint/2010/main" val="47265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Spännet är 6 cm långt, gjutet i brons och format som en rovfågel. Fågelspännen av liknande slag har påträffats också på andra håll i stockholmstrakten. De dateras till 600-talet eller </a:t>
            </a:r>
            <a:r>
              <a:rPr lang="sv-SE" dirty="0" err="1"/>
              <a:t>vendeltid</a:t>
            </a:r>
            <a:r>
              <a:rPr lang="sv-SE" dirty="0"/>
              <a:t> dvs den yngre delen av järnåldern.</a:t>
            </a:r>
          </a:p>
          <a:p>
            <a:r>
              <a:rPr lang="sv-SE" dirty="0"/>
              <a:t>Länk till bilden i Stockholmskällan: https://stockholmskallan.stockholm.se/post/31744</a:t>
            </a:r>
          </a:p>
        </p:txBody>
      </p:sp>
      <p:sp>
        <p:nvSpPr>
          <p:cNvPr id="4" name="Platshållare för bildnummer 3"/>
          <p:cNvSpPr>
            <a:spLocks noGrp="1"/>
          </p:cNvSpPr>
          <p:nvPr>
            <p:ph type="sldNum" sz="quarter" idx="5"/>
          </p:nvPr>
        </p:nvSpPr>
        <p:spPr/>
        <p:txBody>
          <a:bodyPr/>
          <a:lstStyle/>
          <a:p>
            <a:fld id="{D70A7D4A-F229-4043-829F-9487717D44F3}" type="slidenum">
              <a:rPr lang="sv-SE" smtClean="0"/>
              <a:t>5</a:t>
            </a:fld>
            <a:endParaRPr lang="sv-SE"/>
          </a:p>
        </p:txBody>
      </p:sp>
    </p:spTree>
    <p:extLst>
      <p:ext uri="{BB962C8B-B14F-4D97-AF65-F5344CB8AC3E}">
        <p14:creationId xmlns:p14="http://schemas.microsoft.com/office/powerpoint/2010/main" val="329584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Islägg av ben från kalv</a:t>
            </a:r>
          </a:p>
          <a:p>
            <a:endParaRPr lang="sv-SE" dirty="0"/>
          </a:p>
          <a:p>
            <a:r>
              <a:rPr lang="sv-SE" dirty="0"/>
              <a:t>Att vintertid nyttja ”ben under fötterna” till skridskor har varit känt sedan urminnes tider. Flera sådana skridskor eller </a:t>
            </a:r>
            <a:r>
              <a:rPr lang="sv-SE" dirty="0" err="1"/>
              <a:t>isläggar</a:t>
            </a:r>
            <a:r>
              <a:rPr lang="sv-SE" dirty="0"/>
              <a:t> från förhistorisk tid och senare tider finns bevarade i Stadsmuseets samlingar.</a:t>
            </a:r>
          </a:p>
          <a:p>
            <a:endParaRPr lang="sv-SE" dirty="0"/>
          </a:p>
          <a:p>
            <a:r>
              <a:rPr lang="sv-SE" dirty="0" err="1"/>
              <a:t>Isläggen</a:t>
            </a:r>
            <a:r>
              <a:rPr lang="sv-SE" dirty="0"/>
              <a:t> var ett av många föremål som togs tillvara vid de arkeologiska undersökningarna, som genomfördes inför byggnationen av Vällingby och Hässelby i början av 1950-talet. Fyndet gjordes bland resterna av en gårdsbebyggelse från järnåldern strax väster om den plats där nu S:t Thomas kyrka är belägen. Till den drygt 20 cm långa </a:t>
            </a:r>
            <a:r>
              <a:rPr lang="sv-SE" dirty="0" err="1"/>
              <a:t>isläggen</a:t>
            </a:r>
            <a:r>
              <a:rPr lang="sv-SE" dirty="0"/>
              <a:t> har använts ett ben från en kalv. Genom hålen trädde man remmar och band fast vid foten. Med lite hjälp av den andra foten och en ispik kunde man sedan med </a:t>
            </a:r>
            <a:r>
              <a:rPr lang="sv-SE" dirty="0" err="1"/>
              <a:t>isläggens</a:t>
            </a:r>
            <a:r>
              <a:rPr lang="sv-SE" dirty="0"/>
              <a:t> plana slipade undersida glida fram över isen. </a:t>
            </a:r>
          </a:p>
          <a:p>
            <a:r>
              <a:rPr lang="sv-SE" dirty="0"/>
              <a:t>Länk till bilden i Stockholmskällan: https://stockholmskallan.stockholm.se/post/17656 </a:t>
            </a:r>
          </a:p>
        </p:txBody>
      </p:sp>
      <p:sp>
        <p:nvSpPr>
          <p:cNvPr id="4" name="Platshållare för bildnummer 3"/>
          <p:cNvSpPr>
            <a:spLocks noGrp="1"/>
          </p:cNvSpPr>
          <p:nvPr>
            <p:ph type="sldNum" sz="quarter" idx="5"/>
          </p:nvPr>
        </p:nvSpPr>
        <p:spPr/>
        <p:txBody>
          <a:bodyPr/>
          <a:lstStyle/>
          <a:p>
            <a:fld id="{D70A7D4A-F229-4043-829F-9487717D44F3}" type="slidenum">
              <a:rPr lang="sv-SE" smtClean="0"/>
              <a:t>6</a:t>
            </a:fld>
            <a:endParaRPr lang="sv-SE"/>
          </a:p>
        </p:txBody>
      </p:sp>
    </p:spTree>
    <p:extLst>
      <p:ext uri="{BB962C8B-B14F-4D97-AF65-F5344CB8AC3E}">
        <p14:creationId xmlns:p14="http://schemas.microsoft.com/office/powerpoint/2010/main" val="71462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Vikingatida svärd</a:t>
            </a:r>
          </a:p>
          <a:p>
            <a:r>
              <a:rPr lang="sv-SE" dirty="0"/>
              <a:t>Från en vikingatida grav på Årstafältet</a:t>
            </a:r>
          </a:p>
          <a:p>
            <a:r>
              <a:rPr lang="sv-SE" dirty="0"/>
              <a:t>Det märkligaste och ovanligaste arkeologerna fann var en stor hög med sju begravningar. Högst upp i högen påträffades en vikingatida grav med fynd som visade att en beriden krigare gravlagts här. Begravningen hade skett på hedniskt sätt; mannen hade bränts på bål tillsammans med häst och hund.</a:t>
            </a:r>
          </a:p>
          <a:p>
            <a:endParaRPr lang="sv-SE" dirty="0"/>
          </a:p>
          <a:p>
            <a:r>
              <a:rPr lang="sv-SE" dirty="0"/>
              <a:t>I det sotiga brandlagret fanns fragment av dyrbara textilier med guldbroderier, kanske från ett klädesplagg. Här fanns personliga tillbehör som spelbrickor, kammar, knivar och bryne men även ryttarutrustning i form av selbågskrön, betsel, broddar med mera. Mannen hade även försetts med vapenutstyrsel som stridsyxa och spjutspets, sköldar och pilspetsar samt ett svärd av järn med tveeggad klinga. </a:t>
            </a:r>
          </a:p>
          <a:p>
            <a:endParaRPr lang="sv-SE" dirty="0"/>
          </a:p>
          <a:p>
            <a:r>
              <a:rPr lang="sv-SE" dirty="0"/>
              <a:t>Den begravde mannen hade sannolikt varit betydelsefull och tillhört stormannaklassen. Om svärdet använts i strid vet vi inte. Kanske vapnet enbart var en symbol för makt. </a:t>
            </a:r>
          </a:p>
          <a:p>
            <a:r>
              <a:rPr lang="sv-SE" dirty="0"/>
              <a:t>Länk till bilden i Stockholmskällan: https://stockholmskallan.stockholm.se/post/30271</a:t>
            </a:r>
          </a:p>
        </p:txBody>
      </p:sp>
      <p:sp>
        <p:nvSpPr>
          <p:cNvPr id="4" name="Platshållare för bildnummer 3"/>
          <p:cNvSpPr>
            <a:spLocks noGrp="1"/>
          </p:cNvSpPr>
          <p:nvPr>
            <p:ph type="sldNum" sz="quarter" idx="5"/>
          </p:nvPr>
        </p:nvSpPr>
        <p:spPr/>
        <p:txBody>
          <a:bodyPr/>
          <a:lstStyle/>
          <a:p>
            <a:fld id="{D70A7D4A-F229-4043-829F-9487717D44F3}" type="slidenum">
              <a:rPr lang="sv-SE" smtClean="0"/>
              <a:t>7</a:t>
            </a:fld>
            <a:endParaRPr lang="sv-SE"/>
          </a:p>
        </p:txBody>
      </p:sp>
    </p:spTree>
    <p:extLst>
      <p:ext uri="{BB962C8B-B14F-4D97-AF65-F5344CB8AC3E}">
        <p14:creationId xmlns:p14="http://schemas.microsoft.com/office/powerpoint/2010/main" val="36752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Runsten från Södersluss</a:t>
            </a:r>
          </a:p>
          <a:p>
            <a:r>
              <a:rPr lang="sv-SE" dirty="0"/>
              <a:t>Bilden visar en runsten från Södersluss med inskrift från 1000-talet.</a:t>
            </a:r>
          </a:p>
          <a:p>
            <a:r>
              <a:rPr lang="sv-SE" dirty="0"/>
              <a:t>Inskriften lyder ungefärligen "Karl och </a:t>
            </a:r>
            <a:r>
              <a:rPr lang="sv-SE" dirty="0" err="1"/>
              <a:t>Adisla</a:t>
            </a:r>
            <a:r>
              <a:rPr lang="sv-SE" dirty="0"/>
              <a:t> lät resa  (denna sten efter) </a:t>
            </a:r>
            <a:r>
              <a:rPr lang="sv-SE" dirty="0" err="1"/>
              <a:t>Arnisl</a:t>
            </a:r>
            <a:r>
              <a:rPr lang="sv-SE" dirty="0"/>
              <a:t>, (sin) far”</a:t>
            </a:r>
          </a:p>
          <a:p>
            <a:r>
              <a:rPr lang="sv-SE" dirty="0"/>
              <a:t>Länk till bilden i Stockholmskällan: https://stockholmskallan.stockholm.se/post/31011 </a:t>
            </a:r>
          </a:p>
        </p:txBody>
      </p:sp>
      <p:sp>
        <p:nvSpPr>
          <p:cNvPr id="4" name="Platshållare för bildnummer 3"/>
          <p:cNvSpPr>
            <a:spLocks noGrp="1"/>
          </p:cNvSpPr>
          <p:nvPr>
            <p:ph type="sldNum" sz="quarter" idx="5"/>
          </p:nvPr>
        </p:nvSpPr>
        <p:spPr/>
        <p:txBody>
          <a:bodyPr/>
          <a:lstStyle/>
          <a:p>
            <a:fld id="{D70A7D4A-F229-4043-829F-9487717D44F3}" type="slidenum">
              <a:rPr lang="sv-SE" smtClean="0"/>
              <a:t>8</a:t>
            </a:fld>
            <a:endParaRPr lang="sv-SE"/>
          </a:p>
        </p:txBody>
      </p:sp>
    </p:spTree>
    <p:extLst>
      <p:ext uri="{BB962C8B-B14F-4D97-AF65-F5344CB8AC3E}">
        <p14:creationId xmlns:p14="http://schemas.microsoft.com/office/powerpoint/2010/main" val="394294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F7E23-A968-DDFF-1EC2-E0411250099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B08F3D9-D4C0-E757-4542-2F9350ABC1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15BAB70-044F-4447-140F-6668D352A007}"/>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5" name="Platshållare för sidfot 4">
            <a:extLst>
              <a:ext uri="{FF2B5EF4-FFF2-40B4-BE49-F238E27FC236}">
                <a16:creationId xmlns:a16="http://schemas.microsoft.com/office/drawing/2014/main" id="{53311F18-442D-8FA4-6FCC-D85E23E116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1B31F6-6F3A-4BD9-A583-8531A64D394C}"/>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9404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1DA687-59A2-0ECA-AA10-0C4CCE84B38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74C4B24-501D-B816-B952-BA6D1CB17F5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2A1C3A-97D1-20A5-1A1F-325DD700B5BB}"/>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5" name="Platshållare för sidfot 4">
            <a:extLst>
              <a:ext uri="{FF2B5EF4-FFF2-40B4-BE49-F238E27FC236}">
                <a16:creationId xmlns:a16="http://schemas.microsoft.com/office/drawing/2014/main" id="{16B8FACF-6E71-B832-5891-62355A7E39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0E75D0-51D3-E808-C121-93F4A736732F}"/>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4539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5815D07-4EC4-D2E5-0F56-83D85768B17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F55CB4E-C5D6-4784-F5DC-E365698E326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B904788-C894-8DB2-7EC7-3B28B20CA84E}"/>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5" name="Platshållare för sidfot 4">
            <a:extLst>
              <a:ext uri="{FF2B5EF4-FFF2-40B4-BE49-F238E27FC236}">
                <a16:creationId xmlns:a16="http://schemas.microsoft.com/office/drawing/2014/main" id="{5EA45E64-77E0-80C2-61A5-F441892B94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EBD87F9-5D3A-BA6C-C867-319FC38647CF}"/>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312018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31CD6E-5304-EEB4-8DE4-7B79BE2E66F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9F159F-DE9A-8F72-61F3-96C7EA4A3B2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8D0DB23-5641-0072-8CD0-C560CEFB66F1}"/>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5" name="Platshållare för sidfot 4">
            <a:extLst>
              <a:ext uri="{FF2B5EF4-FFF2-40B4-BE49-F238E27FC236}">
                <a16:creationId xmlns:a16="http://schemas.microsoft.com/office/drawing/2014/main" id="{65DB07F3-23B8-FBE4-66AC-B2C840FB83D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B315F4-8197-53B1-EE1A-F7BFF5C7D05B}"/>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74160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9153E2-DE91-7E54-8B5D-B5E2A16982F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371EFE9-66E8-5CD5-8C91-31D714A250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9A70CD2-6BC4-9A1E-E74C-47ECE84428BF}"/>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5" name="Platshållare för sidfot 4">
            <a:extLst>
              <a:ext uri="{FF2B5EF4-FFF2-40B4-BE49-F238E27FC236}">
                <a16:creationId xmlns:a16="http://schemas.microsoft.com/office/drawing/2014/main" id="{D0484745-AEA6-C988-D8B2-0BA8C411FA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48225EF-D417-D784-D2A2-84BC36902A2B}"/>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80447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47289-ED96-6857-4637-5F25DE8842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CA809D-3B4C-6058-7FB4-FA078ED5CF3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B60E478-F430-5FAD-0261-5A415FE9367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04DC7AD-FB2D-C9F7-FEA1-879F021683DD}"/>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6" name="Platshållare för sidfot 5">
            <a:extLst>
              <a:ext uri="{FF2B5EF4-FFF2-40B4-BE49-F238E27FC236}">
                <a16:creationId xmlns:a16="http://schemas.microsoft.com/office/drawing/2014/main" id="{FD7B3FE9-A32B-1B3E-2DD5-60C3C7E2A03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D312AA-AA36-893A-807E-A78F5201096F}"/>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57436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0F2784-A770-0BB3-C7D9-C5CF748A89C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B1C7EFE-1880-B520-4509-20539BD12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55D46B6-DA67-D7BE-1CB6-98E9D756A35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407B889-BB21-C7D6-342B-40643E58A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56C6441-889C-8A9E-CF98-4D055B5C15C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2C082EF-AE9F-E64B-3121-068AE1CC1C8A}"/>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8" name="Platshållare för sidfot 7">
            <a:extLst>
              <a:ext uri="{FF2B5EF4-FFF2-40B4-BE49-F238E27FC236}">
                <a16:creationId xmlns:a16="http://schemas.microsoft.com/office/drawing/2014/main" id="{757503EB-7FEC-0FF6-E9B1-8F197579BF7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D46C73E-870A-AA13-3585-686F08F7A3CB}"/>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108839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500B5-1221-3BFE-BB2E-7A20DCD7959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F4FCF76-E247-328B-F43F-9B58AD1C17F8}"/>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4" name="Platshållare för sidfot 3">
            <a:extLst>
              <a:ext uri="{FF2B5EF4-FFF2-40B4-BE49-F238E27FC236}">
                <a16:creationId xmlns:a16="http://schemas.microsoft.com/office/drawing/2014/main" id="{B631DCDE-35AE-631E-9C62-C49CF388787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27D56CF-ACED-EA4C-AAB7-2B087BA417AB}"/>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419492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F01C28-C99F-6D47-3676-0F9CDEE22787}"/>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3" name="Platshållare för sidfot 2">
            <a:extLst>
              <a:ext uri="{FF2B5EF4-FFF2-40B4-BE49-F238E27FC236}">
                <a16:creationId xmlns:a16="http://schemas.microsoft.com/office/drawing/2014/main" id="{ACE33D29-A58D-DFF9-6E3D-BE13854A8CE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92739A0-E0CE-93D7-D23E-B9DD21F09C04}"/>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02829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502DE8-96D7-0BEF-4991-8DC8DA93CA6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7BE173-1A1E-0CCD-285F-FF9194EE7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768AAE2-4172-E05B-D378-3940CB779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C9DE040-3AB0-43C2-BC09-D85815D0CEB3}"/>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6" name="Platshållare för sidfot 5">
            <a:extLst>
              <a:ext uri="{FF2B5EF4-FFF2-40B4-BE49-F238E27FC236}">
                <a16:creationId xmlns:a16="http://schemas.microsoft.com/office/drawing/2014/main" id="{30965722-4122-5B01-11BF-138019462A1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2D4C917-A8F5-9342-F1FE-FEEBFCFE07F2}"/>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2341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8E1416-3932-06A0-43F0-A89E6C9F564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4FDB86E-0C7C-78E2-36BB-3F7544A36B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1EF6B32-ED4E-699E-C7A9-3366891C8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E66A9ED-ECC8-13D2-8357-38836C123D22}"/>
              </a:ext>
            </a:extLst>
          </p:cNvPr>
          <p:cNvSpPr>
            <a:spLocks noGrp="1"/>
          </p:cNvSpPr>
          <p:nvPr>
            <p:ph type="dt" sz="half" idx="10"/>
          </p:nvPr>
        </p:nvSpPr>
        <p:spPr/>
        <p:txBody>
          <a:bodyPr/>
          <a:lstStyle/>
          <a:p>
            <a:fld id="{01F34562-A262-4315-9516-357EE67AFB5B}" type="datetimeFigureOut">
              <a:rPr lang="sv-SE" smtClean="0"/>
              <a:t>2026-04-10</a:t>
            </a:fld>
            <a:endParaRPr lang="sv-SE"/>
          </a:p>
        </p:txBody>
      </p:sp>
      <p:sp>
        <p:nvSpPr>
          <p:cNvPr id="6" name="Platshållare för sidfot 5">
            <a:extLst>
              <a:ext uri="{FF2B5EF4-FFF2-40B4-BE49-F238E27FC236}">
                <a16:creationId xmlns:a16="http://schemas.microsoft.com/office/drawing/2014/main" id="{D6F49E63-3F46-8E32-C837-FE635B39EB6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7B14CA0-34B1-AEAA-7F7C-51782DB5C499}"/>
              </a:ext>
            </a:extLst>
          </p:cNvPr>
          <p:cNvSpPr>
            <a:spLocks noGrp="1"/>
          </p:cNvSpPr>
          <p:nvPr>
            <p:ph type="sldNum" sz="quarter" idx="12"/>
          </p:nvPr>
        </p:nvSpPr>
        <p:spPr/>
        <p:txBody>
          <a:bodyPr/>
          <a:lstStyle/>
          <a:p>
            <a:fld id="{0651041C-A4A5-4C08-B865-858A9565A77A}" type="slidenum">
              <a:rPr lang="sv-SE" smtClean="0"/>
              <a:t>‹#›</a:t>
            </a:fld>
            <a:endParaRPr lang="sv-SE"/>
          </a:p>
        </p:txBody>
      </p:sp>
    </p:spTree>
    <p:extLst>
      <p:ext uri="{BB962C8B-B14F-4D97-AF65-F5344CB8AC3E}">
        <p14:creationId xmlns:p14="http://schemas.microsoft.com/office/powerpoint/2010/main" val="21913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A7D2D1A-C052-E43A-1DD2-03E6B7C29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09FD879-7265-93A8-867F-9D29F722AC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9C7540-5C41-3E58-57B3-D00432377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F34562-A262-4315-9516-357EE67AFB5B}" type="datetimeFigureOut">
              <a:rPr lang="sv-SE" smtClean="0"/>
              <a:t>2026-04-10</a:t>
            </a:fld>
            <a:endParaRPr lang="sv-SE"/>
          </a:p>
        </p:txBody>
      </p:sp>
      <p:sp>
        <p:nvSpPr>
          <p:cNvPr id="5" name="Platshållare för sidfot 4">
            <a:extLst>
              <a:ext uri="{FF2B5EF4-FFF2-40B4-BE49-F238E27FC236}">
                <a16:creationId xmlns:a16="http://schemas.microsoft.com/office/drawing/2014/main" id="{19ED0A71-D64B-16A6-AA40-A9533EB7F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5EB6D6E-804F-DED6-D8DF-902397752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51041C-A4A5-4C08-B865-858A9565A77A}" type="slidenum">
              <a:rPr lang="sv-SE" smtClean="0"/>
              <a:t>‹#›</a:t>
            </a:fld>
            <a:endParaRPr lang="sv-SE"/>
          </a:p>
        </p:txBody>
      </p:sp>
    </p:spTree>
    <p:extLst>
      <p:ext uri="{BB962C8B-B14F-4D97-AF65-F5344CB8AC3E}">
        <p14:creationId xmlns:p14="http://schemas.microsoft.com/office/powerpoint/2010/main" val="337918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115E-E8AF-BED9-99D3-5E91577B04D3}"/>
              </a:ext>
            </a:extLst>
          </p:cNvPr>
          <p:cNvSpPr>
            <a:spLocks noGrp="1"/>
          </p:cNvSpPr>
          <p:nvPr>
            <p:ph type="ctrTitle"/>
          </p:nvPr>
        </p:nvSpPr>
        <p:spPr/>
        <p:txBody>
          <a:bodyPr/>
          <a:lstStyle/>
          <a:p>
            <a:r>
              <a:rPr lang="sv-SE" dirty="0"/>
              <a:t>Gissa forntiden!</a:t>
            </a:r>
          </a:p>
        </p:txBody>
      </p:sp>
    </p:spTree>
    <p:extLst>
      <p:ext uri="{BB962C8B-B14F-4D97-AF65-F5344CB8AC3E}">
        <p14:creationId xmlns:p14="http://schemas.microsoft.com/office/powerpoint/2010/main" val="343429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496128-D375-BFCB-5888-337775B857A6}"/>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6CD08F8B-5547-E2EE-10B4-E7855C4008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2999" y="1027906"/>
            <a:ext cx="6531088" cy="4351338"/>
          </a:xfrm>
          <a:prstGeom prst="rect">
            <a:avLst/>
          </a:prstGeom>
        </p:spPr>
      </p:pic>
    </p:spTree>
    <p:extLst>
      <p:ext uri="{BB962C8B-B14F-4D97-AF65-F5344CB8AC3E}">
        <p14:creationId xmlns:p14="http://schemas.microsoft.com/office/powerpoint/2010/main" val="7985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652141-89C5-A0E9-5D8C-7253E7913D3A}"/>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C0352E0A-6157-731E-85DF-15A7FD9AC1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456" y="1253331"/>
            <a:ext cx="6531088" cy="4351338"/>
          </a:xfrm>
          <a:prstGeom prst="rect">
            <a:avLst/>
          </a:prstGeom>
        </p:spPr>
      </p:pic>
    </p:spTree>
    <p:extLst>
      <p:ext uri="{BB962C8B-B14F-4D97-AF65-F5344CB8AC3E}">
        <p14:creationId xmlns:p14="http://schemas.microsoft.com/office/powerpoint/2010/main" val="415253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B91DCF-EEB9-40A4-9B1B-207A15FB279B}"/>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39AF033-4672-09BE-AADD-EBFB61BB6603}"/>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F9FE2232-336C-96C7-0692-10C0F71BBC38}"/>
              </a:ext>
            </a:extLst>
          </p:cNvPr>
          <p:cNvPicPr>
            <a:picLocks noChangeAspect="1"/>
          </p:cNvPicPr>
          <p:nvPr/>
        </p:nvPicPr>
        <p:blipFill>
          <a:blip r:embed="rId3"/>
          <a:srcRect l="13800" r="13750"/>
          <a:stretch>
            <a:fillRect/>
          </a:stretch>
        </p:blipFill>
        <p:spPr>
          <a:xfrm>
            <a:off x="1682496" y="513800"/>
            <a:ext cx="8833104" cy="5830400"/>
          </a:xfrm>
          <a:prstGeom prst="rect">
            <a:avLst/>
          </a:prstGeom>
        </p:spPr>
      </p:pic>
    </p:spTree>
    <p:extLst>
      <p:ext uri="{BB962C8B-B14F-4D97-AF65-F5344CB8AC3E}">
        <p14:creationId xmlns:p14="http://schemas.microsoft.com/office/powerpoint/2010/main" val="152404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2F4EF-040E-FCE1-04A2-476235BDF250}"/>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B544A686-AACA-91EA-8961-19E1B7F4AA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4347" y="548640"/>
            <a:ext cx="6772815" cy="5449824"/>
          </a:xfrm>
          <a:prstGeom prst="rect">
            <a:avLst/>
          </a:prstGeom>
        </p:spPr>
      </p:pic>
    </p:spTree>
    <p:extLst>
      <p:ext uri="{BB962C8B-B14F-4D97-AF65-F5344CB8AC3E}">
        <p14:creationId xmlns:p14="http://schemas.microsoft.com/office/powerpoint/2010/main" val="112239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E15E40-4EAE-9FE8-C9E1-758C619E3146}"/>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494FBB3A-4F3B-B0D7-0B1C-E5CFCC83BB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9413" y="1825625"/>
            <a:ext cx="7313173" cy="4351338"/>
          </a:xfrm>
          <a:prstGeom prst="rect">
            <a:avLst/>
          </a:prstGeom>
        </p:spPr>
      </p:pic>
    </p:spTree>
    <p:extLst>
      <p:ext uri="{BB962C8B-B14F-4D97-AF65-F5344CB8AC3E}">
        <p14:creationId xmlns:p14="http://schemas.microsoft.com/office/powerpoint/2010/main" val="401249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0CFF0D-FF37-2A01-7AF3-31392A55C0A3}"/>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BB823A84-70F2-9DA5-D393-353597E46C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6490" y="733710"/>
            <a:ext cx="7350789" cy="5390579"/>
          </a:xfrm>
          <a:prstGeom prst="rect">
            <a:avLst/>
          </a:prstGeom>
        </p:spPr>
      </p:pic>
    </p:spTree>
    <p:extLst>
      <p:ext uri="{BB962C8B-B14F-4D97-AF65-F5344CB8AC3E}">
        <p14:creationId xmlns:p14="http://schemas.microsoft.com/office/powerpoint/2010/main" val="345355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953BB-9017-FFC4-F330-81079EAA6ECD}"/>
              </a:ext>
            </a:extLst>
          </p:cNvPr>
          <p:cNvSpPr>
            <a:spLocks noGrp="1"/>
          </p:cNvSpPr>
          <p:nvPr>
            <p:ph type="title"/>
          </p:nvPr>
        </p:nvSpPr>
        <p:spPr/>
        <p:txBody>
          <a:bodyPr/>
          <a:lstStyle/>
          <a:p>
            <a:endParaRPr lang="sv-SE"/>
          </a:p>
        </p:txBody>
      </p:sp>
      <p:pic>
        <p:nvPicPr>
          <p:cNvPr id="5" name="Platshållare för innehåll 4">
            <a:extLst>
              <a:ext uri="{FF2B5EF4-FFF2-40B4-BE49-F238E27FC236}">
                <a16:creationId xmlns:a16="http://schemas.microsoft.com/office/drawing/2014/main" id="{1F572455-A351-B4F5-E300-3A7174D99A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2144" y="548640"/>
            <a:ext cx="8168165" cy="5445443"/>
          </a:xfrm>
          <a:prstGeom prst="rect">
            <a:avLst/>
          </a:prstGeom>
        </p:spPr>
      </p:pic>
    </p:spTree>
    <p:extLst>
      <p:ext uri="{BB962C8B-B14F-4D97-AF65-F5344CB8AC3E}">
        <p14:creationId xmlns:p14="http://schemas.microsoft.com/office/powerpoint/2010/main" val="17363240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667</Words>
  <Application>Microsoft Office PowerPoint</Application>
  <PresentationFormat>Bredbild</PresentationFormat>
  <Paragraphs>39</Paragraphs>
  <Slides>8</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Aptos</vt:lpstr>
      <vt:lpstr>Aptos Display</vt:lpstr>
      <vt:lpstr>Arial</vt:lpstr>
      <vt:lpstr>Office-tema</vt:lpstr>
      <vt:lpstr>Gissa forntiden!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Dahlquist</dc:creator>
  <cp:lastModifiedBy>Sofia Dahlquist</cp:lastModifiedBy>
  <cp:revision>1</cp:revision>
  <dcterms:created xsi:type="dcterms:W3CDTF">2026-04-10T14:20:52Z</dcterms:created>
  <dcterms:modified xsi:type="dcterms:W3CDTF">2026-04-10T14:52:05Z</dcterms:modified>
</cp:coreProperties>
</file>